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2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7"/>
    <p:restoredTop sz="96247" autoAdjust="0"/>
  </p:normalViewPr>
  <p:slideViewPr>
    <p:cSldViewPr snapToGrid="0">
      <p:cViewPr varScale="1">
        <p:scale>
          <a:sx n="103" d="100"/>
          <a:sy n="103" d="100"/>
        </p:scale>
        <p:origin x="1008" y="102"/>
      </p:cViewPr>
      <p:guideLst/>
    </p:cSldViewPr>
  </p:slideViewPr>
  <p:outlineViewPr>
    <p:cViewPr>
      <p:scale>
        <a:sx n="33" d="100"/>
        <a:sy n="33" d="100"/>
      </p:scale>
      <p:origin x="0" y="-892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4024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5BAF0-870E-614B-A766-841E5339BDD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07880-AFAB-3040-A3B5-C2BD1115D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08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09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64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33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56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700979"/>
            <a:ext cx="2971800" cy="458787"/>
          </a:xfrm>
        </p:spPr>
        <p:txBody>
          <a:bodyPr/>
          <a:lstStyle/>
          <a:p>
            <a:fld id="{F2E07880-AFAB-3040-A3B5-C2BD1115DF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96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4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98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73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65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39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90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07880-AFAB-3040-A3B5-C2BD1115DFD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3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9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9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9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9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2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6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0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4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3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61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5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groups/12121254/" TargetMode="External"/><Relationship Id="rId3" Type="http://schemas.openxmlformats.org/officeDocument/2006/relationships/hyperlink" Target="https://academics.lmu.edu/onif/studentalumniresources/fellowshipadvisementappointments/#d.en.223347" TargetMode="External"/><Relationship Id="rId7" Type="http://schemas.openxmlformats.org/officeDocument/2006/relationships/hyperlink" Target="https://leo.lmu.edu/organization/office-of-national-and-international-fellowship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ademics.lmu.edu/onif/honoreesrecipients/onifstudentspotlights/" TargetMode="External"/><Relationship Id="rId5" Type="http://schemas.openxmlformats.org/officeDocument/2006/relationships/hyperlink" Target="https://cal.lmu.edu/search/events?event_types%5b%5d=25123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forms.gle/dYvrQN9KGrybkDnJ7" TargetMode="Externa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7AC58F84-C078-4ED1-872C-D8AA8CED7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582180-8113-4269-D433-4D0193FBD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3287950"/>
            <a:ext cx="5358274" cy="2847916"/>
          </a:xfrm>
        </p:spPr>
        <p:txBody>
          <a:bodyPr anchor="b">
            <a:normAutofit/>
          </a:bodyPr>
          <a:lstStyle/>
          <a:p>
            <a:r>
              <a:rPr lang="en-US" dirty="0"/>
              <a:t>Harry S. Truman Scholarship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1DA36-A409-977C-E5F6-8A69EC4E4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945687"/>
            <a:ext cx="5019413" cy="162727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/>
              <a:t>Lindsay.Anderson@lmu.edu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Office of National &amp; International Fellowships </a:t>
            </a:r>
          </a:p>
          <a:p>
            <a:pPr>
              <a:lnSpc>
                <a:spcPct val="90000"/>
              </a:lnSpc>
            </a:pPr>
            <a:r>
              <a:rPr lang="en-US" dirty="0"/>
              <a:t>Loyola Marymount University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853E504-CE7A-45E8-9030-0BFDACF83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oogle Shape;159;p24">
            <a:extLst>
              <a:ext uri="{FF2B5EF4-FFF2-40B4-BE49-F238E27FC236}">
                <a16:creationId xmlns:a16="http://schemas.microsoft.com/office/drawing/2014/main" id="{D704FC1A-CCA7-41DB-7C5A-691464281CFC}"/>
              </a:ext>
            </a:extLst>
          </p:cNvPr>
          <p:cNvPicPr preferRelativeResize="0"/>
          <p:nvPr/>
        </p:nvPicPr>
        <p:blipFill rotWithShape="1">
          <a:blip r:embed="rId3"/>
          <a:srcRect t="1081" r="1" b="10239"/>
          <a:stretch/>
        </p:blipFill>
        <p:spPr>
          <a:xfrm>
            <a:off x="7139648" y="-6"/>
            <a:ext cx="4478757" cy="3971778"/>
          </a:xfrm>
          <a:prstGeom prst="rect">
            <a:avLst/>
          </a:prstGeom>
          <a:noFill/>
        </p:spPr>
      </p:pic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19749426-9E31-8D62-2E58-BE7CD86FE3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41" r="3" b="21732"/>
          <a:stretch/>
        </p:blipFill>
        <p:spPr>
          <a:xfrm>
            <a:off x="7147455" y="4291007"/>
            <a:ext cx="4460661" cy="25669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F9AECC-11A7-1B57-A6B5-9DB808FBE439}"/>
              </a:ext>
            </a:extLst>
          </p:cNvPr>
          <p:cNvSpPr txBox="1"/>
          <p:nvPr/>
        </p:nvSpPr>
        <p:spPr>
          <a:xfrm>
            <a:off x="9831530" y="5951200"/>
            <a:ext cx="1765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truman.gov</a:t>
            </a:r>
            <a:endParaRPr lang="en-US" dirty="0"/>
          </a:p>
        </p:txBody>
      </p:sp>
      <p:pic>
        <p:nvPicPr>
          <p:cNvPr id="8" name="Picture 7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71E764C3-989B-E531-7C7F-5F21127D2D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822" y="3287944"/>
            <a:ext cx="3048157" cy="91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204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3F9191-ED89-4F61-8B8F-97E567D96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5CEA08-6029-516B-852D-ED25EAFF9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6160"/>
            <a:ext cx="5120932" cy="1934172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What if I don’t win?</a:t>
            </a:r>
            <a:br>
              <a:rPr lang="en-US" sz="4200" dirty="0"/>
            </a:br>
            <a:br>
              <a:rPr lang="en-US" sz="4200" dirty="0"/>
            </a:br>
            <a:r>
              <a:rPr lang="en-US" sz="4200" i="1" dirty="0"/>
              <a:t>You win some, or you learn some.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7C4D52C6-9363-B3B4-D64D-B1F37E4A23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88" r="3" b="26181"/>
          <a:stretch/>
        </p:blipFill>
        <p:spPr>
          <a:xfrm>
            <a:off x="517868" y="3102455"/>
            <a:ext cx="6144231" cy="31258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3FE8-7259-72FA-8BBE-D5D70658F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endeavor is a worthy one!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Transformative life experiences in service and leadership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Making an impact on communities you’re passionate about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Articulate vision for yourself for the next several years of your life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Do substantial research into future graduate program and the materials you work on for this application can be the starting point for that grad application!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E1DAC2-AC7F-800B-B2B5-9F6954853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88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39BFED-4AAE-8B98-9678-116C0C1D2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But I’m not a junior…</a:t>
            </a:r>
            <a:br>
              <a:rPr lang="en-US" sz="4200" dirty="0"/>
            </a:br>
            <a:br>
              <a:rPr lang="en-US" sz="4200" dirty="0"/>
            </a:br>
            <a:r>
              <a:rPr lang="en-US" sz="4200" i="1" dirty="0"/>
              <a:t>Then let’s plan ahead.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7EA18070-F1BF-6B5D-151A-18C23831DB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1" r="3" b="21732"/>
          <a:stretch/>
        </p:blipFill>
        <p:spPr>
          <a:xfrm>
            <a:off x="859874" y="3086100"/>
            <a:ext cx="5460218" cy="31421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75F82-A7C6-7304-11BD-B783737C3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Let’s meet up to discuss organizations that you could get involved in </a:t>
            </a:r>
            <a:r>
              <a:rPr lang="en-US" i="1" dirty="0"/>
              <a:t>now</a:t>
            </a:r>
            <a:r>
              <a:rPr lang="en-US" dirty="0"/>
              <a:t> that would make you a competitive candidate later!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2F8556-C3D8-8D9E-92AF-1F83444D2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0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7A62D-9B87-43FF-712F-07EE9E4D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3972D-23E0-B8C2-6A08-8AA1D33FB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Hope to talk to you soon about the Truman, or other fellowships at ONIF!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  <a:hlinkClick r:id="rId3"/>
              </a:rPr>
              <a:t>Fellowship Advisement Appointments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Catamaran Thin" panose="020B060402020202020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  <a:hlinkClick r:id="rId4"/>
              </a:rPr>
              <a:t>Twice Monthly Funding Friday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Catamaran Thin" panose="020B060402020202020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  <a:hlinkClick r:id="rId5"/>
              </a:rPr>
              <a:t>Info Sessions &amp; Workshops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Catamaran Thin" panose="020B060402020202020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</a:rPr>
              <a:t>General Application Advice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</a:rPr>
              <a:t>Letter of Rec Advice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  <a:hlinkClick r:id="rId6"/>
              </a:rPr>
              <a:t>Student Spotlights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Catamaran Thin" panose="020B060402020202020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</a:rPr>
              <a:t>Free Thank You Cards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</a:rPr>
              <a:t>Online Resources through ONIF’s website, 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  <a:hlinkClick r:id="rId7"/>
              </a:rPr>
              <a:t>LEO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</a:rPr>
              <a:t>, and social media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</a:rPr>
              <a:t>LinkedIn Group: </a:t>
            </a: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Catamaran Thin" panose="020B0604020202020204" charset="0"/>
                <a:hlinkClick r:id="rId8"/>
              </a:rPr>
              <a:t>ONIF Connections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Catamaran Thin" panose="020B060402020202020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0B61147D-0F9C-6875-5135-9A6CE5E84813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541" r="3" b="21732"/>
          <a:stretch/>
        </p:blipFill>
        <p:spPr>
          <a:xfrm>
            <a:off x="859874" y="3086100"/>
            <a:ext cx="5460218" cy="31421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187BC0-F6C1-C80C-53C7-4A9A8015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33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3F9191-ED89-4F61-8B8F-97E567D96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9F7745-77D1-E5D6-80C2-998E8FEB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Why you are here…</a:t>
            </a: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Candidate profile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58D9F65F-6569-BA37-D346-0C97622D65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88" r="3" b="26181"/>
          <a:stretch/>
        </p:blipFill>
        <p:spPr>
          <a:xfrm>
            <a:off x="517868" y="3102455"/>
            <a:ext cx="6144231" cy="31258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CFAE6-F69A-4631-CC73-F1ACA5F27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Future career in public service (.mil, .gov, .</a:t>
            </a:r>
            <a:r>
              <a:rPr lang="en-US" dirty="0" err="1"/>
              <a:t>edu</a:t>
            </a:r>
            <a:r>
              <a:rPr lang="en-US" dirty="0"/>
              <a:t>, .org) and graduate school is a catalyst for entering that career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Active participation in community service and leadership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 involvement with political activities and always willing to jump into a policy discussion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$30k for grad school couldn’t hurt!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CBA4A2-126D-2748-C394-FC663475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3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AE2AD-399F-D145-F175-F0F7B15A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/>
              <a:t>Where do you see yourself in 10 years?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Careers in public service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DCF2FDD3-4D0D-554E-8C54-4F9FD2325A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1" r="3" b="21732"/>
          <a:stretch/>
        </p:blipFill>
        <p:spPr>
          <a:xfrm>
            <a:off x="859874" y="3086100"/>
            <a:ext cx="5460218" cy="31421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0EF0-FE9F-196F-BE47-D46076146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Educational and administrative careers in schools and universities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Legal careers for organizations like the ACLU, the Innocence Project, or Center for International Environmental Law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Careers in allied health, social work, or labor unions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Community-building and cultural enhancement careers in the arts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Government agencies like NASA, the EPA, the FDA, or Intelligence Community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Non-profit careers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Politics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69E18C-2F2D-64BC-AF33-26317AC9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520479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43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3F9191-ED89-4F61-8B8F-97E567D96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EED3E-9224-6A36-3886-16D034C4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r>
              <a:rPr lang="en-US" dirty="0"/>
              <a:t>About the Scholarship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F09CF583-73EE-622B-4E68-6C18C33467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88" r="3" b="26181"/>
          <a:stretch/>
        </p:blipFill>
        <p:spPr>
          <a:xfrm>
            <a:off x="517868" y="3102455"/>
            <a:ext cx="6144231" cy="31258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A3DC0-F900-F363-B401-FD31C6F3B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$30,000 for graduate school funding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Recipients must commit to 3 of their first 7 years after final degree to public service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Programming – Leadership Week &amp; Summer Institute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Fellowship opportunities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2000" dirty="0"/>
              <a:t>Truman Albright Fellows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2000" dirty="0"/>
              <a:t>Democracy Fellows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2000" dirty="0"/>
              <a:t>Governance Fellows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Mentoring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Hiring authority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935E89-9759-92E0-B3E6-B329BDFD9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504150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2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EED3E-9224-6A36-3886-16D034C4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r>
              <a:rPr lang="en-US" dirty="0"/>
              <a:t>More about the Scholarship…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2DDC1549-E53E-C2A7-53E4-1A2F9BBB0B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1" r="3" b="21732"/>
          <a:stretch/>
        </p:blipFill>
        <p:spPr>
          <a:xfrm>
            <a:off x="859874" y="3086100"/>
            <a:ext cx="5460218" cy="31421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A3DC0-F900-F363-B401-FD31C6F3B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About 800+ students apply every year, but 60 are selected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You apply based on your region:</a:t>
            </a:r>
          </a:p>
          <a:p>
            <a:pPr marL="617220" lvl="1" indent="-342900"/>
            <a:r>
              <a:rPr lang="en-US" sz="2000" dirty="0"/>
              <a:t>Region in which you were born or where your parents live</a:t>
            </a:r>
          </a:p>
          <a:p>
            <a:pPr marL="617220" lvl="1" indent="-342900"/>
            <a:r>
              <a:rPr lang="en-US" sz="2000" dirty="0"/>
              <a:t>Region where you are registered to vote</a:t>
            </a:r>
          </a:p>
          <a:p>
            <a:pPr marL="617220" lvl="1" indent="-342900"/>
            <a:r>
              <a:rPr lang="en-US" sz="2000" dirty="0"/>
              <a:t>Region in which you currently attend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Lions have not historically applied – let’s change that!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BB8D05-B67F-7024-8D58-4BC76BB0C3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25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3F9191-ED89-4F61-8B8F-97E567D96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4F4BB3-53D1-17B7-1AC1-3900C11FA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Who qualifies?</a:t>
            </a: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Eligibility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48388D28-3F8B-937A-A665-3FA2BB73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88" r="3" b="26181"/>
          <a:stretch/>
        </p:blipFill>
        <p:spPr>
          <a:xfrm>
            <a:off x="517868" y="3102455"/>
            <a:ext cx="6144231" cy="31258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B7BA5-EA2C-B7CA-EA9A-A338E45F2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U.S. Citizens/Nationals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age!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Must be in 3</a:t>
            </a:r>
            <a:r>
              <a:rPr lang="en-US" baseline="30000" dirty="0"/>
              <a:t>rd</a:t>
            </a:r>
            <a:r>
              <a:rPr lang="en-US" dirty="0"/>
              <a:t> year of college</a:t>
            </a:r>
          </a:p>
          <a:p>
            <a:pPr marL="617220" lvl="1" indent="-342900"/>
            <a:r>
              <a:rPr lang="en-US" sz="2000" dirty="0"/>
              <a:t>Traditional junior - will graduate Dec 23 or May 24</a:t>
            </a:r>
          </a:p>
          <a:p>
            <a:pPr marL="617220" lvl="1" indent="-342900"/>
            <a:r>
              <a:rPr lang="en-US" sz="2000" dirty="0"/>
              <a:t>Senior if you came in as a freshman with lots of credits and are graduating Spring 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GPA requirement</a:t>
            </a:r>
          </a:p>
          <a:p>
            <a:pPr marL="617220" lvl="1" indent="-342900"/>
            <a:r>
              <a:rPr lang="en-US" sz="2000" dirty="0"/>
              <a:t>Must be able to be accepted into intended graduate program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32C6C6-D73D-4B78-86CA-E10099229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4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CAF1B-5912-3D9F-6E12-72721B4EE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So, can I apply?</a:t>
            </a: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Application Process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1D4EFA1F-C475-6117-232B-DB9A0AFB5F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1" r="3" b="21732"/>
          <a:stretch/>
        </p:blipFill>
        <p:spPr>
          <a:xfrm>
            <a:off x="859874" y="3086100"/>
            <a:ext cx="5460218" cy="31421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BAD93-2261-9DAD-8613-2EF0F965E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Apply to be nominated by LMU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Limited slots for nominations</a:t>
            </a:r>
          </a:p>
          <a:p>
            <a:pPr marL="617220" lvl="1" indent="-342900"/>
            <a:r>
              <a:rPr lang="en-US" sz="2000" dirty="0"/>
              <a:t>4 nominees – started college at LMU</a:t>
            </a:r>
          </a:p>
          <a:p>
            <a:pPr marL="617220" lvl="1" indent="-342900"/>
            <a:r>
              <a:rPr lang="en-US" sz="2000" dirty="0"/>
              <a:t>3 additional nominees – at LMU now, but did at least 1 full semester at community college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B8D865-B314-6A07-C50D-319C3F9CB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55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7B0A7F-BC62-8398-007D-19B18235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Application process</a:t>
            </a: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Campus &amp; National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634F26EF-EC70-7164-1DA6-C9F2865CAE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1" r="3" b="21732"/>
          <a:stretch/>
        </p:blipFill>
        <p:spPr>
          <a:xfrm>
            <a:off x="859874" y="3086100"/>
            <a:ext cx="5460218" cy="31421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66B2A-1F6B-A1A9-9919-23444F855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6477" y="976160"/>
            <a:ext cx="3927651" cy="521270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Submit preliminary application to ONIF by December 20, 2022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LMU will convene campus committees to review materials and select nominees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1600" dirty="0"/>
              <a:t>This alone is an accolade you should add to your resume/CV!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Feedback and finesse materials to submit for national deadline in February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1400" dirty="0"/>
              <a:t>LMU nominates student with endorsement letter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Truman Foundation selects Finalists for regional interviews in March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Scholars selected and notified in April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Truman Leadership Week in May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FE94AC-CADC-7CD5-D0B7-843FC5C31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15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3F9191-ED89-4F61-8B8F-97E567D96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232B8-AB9B-A208-77DD-87432B12C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6144231" cy="193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/>
              <a:t>Want to apply?</a:t>
            </a: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Signal your interest…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0CEA8902-2E35-5783-4246-74FCCC5E5E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88" r="3" b="26181"/>
          <a:stretch/>
        </p:blipFill>
        <p:spPr>
          <a:xfrm>
            <a:off x="517868" y="3102455"/>
            <a:ext cx="6144231" cy="31258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7DA5D5A-B4C7-2368-2BDD-E7A315E6B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7807" y="5487821"/>
            <a:ext cx="1518557" cy="1518557"/>
          </a:xfrm>
          <a:prstGeom prst="rect">
            <a:avLst/>
          </a:prstGeom>
        </p:spPr>
      </p:pic>
      <p:pic>
        <p:nvPicPr>
          <p:cNvPr id="6" name="Content Placeholder 5" descr="QR code leading to https://xufqfd-free.10to8.com">
            <a:extLst>
              <a:ext uri="{FF2B5EF4-FFF2-40B4-BE49-F238E27FC236}">
                <a16:creationId xmlns:a16="http://schemas.microsoft.com/office/drawing/2014/main" id="{24FFD4E1-6DD7-D69A-F358-1E7724EE5B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7746657" y="2319625"/>
            <a:ext cx="3927475" cy="392747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29D8BB-36A0-B97D-451A-541CBAF184A3}"/>
              </a:ext>
            </a:extLst>
          </p:cNvPr>
          <p:cNvSpPr txBox="1"/>
          <p:nvPr/>
        </p:nvSpPr>
        <p:spPr>
          <a:xfrm>
            <a:off x="7746657" y="1328695"/>
            <a:ext cx="3927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Scan below to schedule an advising appointment with me!</a:t>
            </a:r>
          </a:p>
        </p:txBody>
      </p:sp>
    </p:spTree>
    <p:extLst>
      <p:ext uri="{BB962C8B-B14F-4D97-AF65-F5344CB8AC3E}">
        <p14:creationId xmlns:p14="http://schemas.microsoft.com/office/powerpoint/2010/main" val="3349426921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661</Words>
  <Application>Microsoft Office PowerPoint</Application>
  <PresentationFormat>Widescreen</PresentationFormat>
  <Paragraphs>90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Bierstadt</vt:lpstr>
      <vt:lpstr>Calibri</vt:lpstr>
      <vt:lpstr>Source Sans Pro</vt:lpstr>
      <vt:lpstr>Wingdings</vt:lpstr>
      <vt:lpstr>GestaltVTI</vt:lpstr>
      <vt:lpstr>Harry S. Truman Scholarship</vt:lpstr>
      <vt:lpstr>Why you are here…  Candidate profile</vt:lpstr>
      <vt:lpstr>Where do you see yourself in 10 years?  Careers in public service</vt:lpstr>
      <vt:lpstr>About the Scholarship</vt:lpstr>
      <vt:lpstr>More about the Scholarship…</vt:lpstr>
      <vt:lpstr>Who qualifies?  Eligibility</vt:lpstr>
      <vt:lpstr>So, can I apply?  Application Process</vt:lpstr>
      <vt:lpstr>Application process  Campus &amp; National</vt:lpstr>
      <vt:lpstr>Want to apply?  Signal your interest…</vt:lpstr>
      <vt:lpstr>What if I don’t win?  You win some, or you learn some.</vt:lpstr>
      <vt:lpstr>But I’m not a junior…  Then let’s plan ahead.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Harry S. Truman scholarship</dc:title>
  <dc:creator>Anderson, Lindsay</dc:creator>
  <cp:lastModifiedBy>Lindsay Anderson</cp:lastModifiedBy>
  <cp:revision>7</cp:revision>
  <cp:lastPrinted>2022-10-13T18:56:03Z</cp:lastPrinted>
  <dcterms:created xsi:type="dcterms:W3CDTF">2022-10-13T16:02:52Z</dcterms:created>
  <dcterms:modified xsi:type="dcterms:W3CDTF">2023-01-28T01:47:00Z</dcterms:modified>
</cp:coreProperties>
</file>